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66" r:id="rId2"/>
    <p:sldId id="269" r:id="rId3"/>
    <p:sldId id="275" r:id="rId4"/>
    <p:sldId id="281" r:id="rId5"/>
    <p:sldId id="274" r:id="rId6"/>
    <p:sldId id="290" r:id="rId7"/>
    <p:sldId id="261" r:id="rId8"/>
    <p:sldId id="291" r:id="rId9"/>
    <p:sldId id="279" r:id="rId10"/>
    <p:sldId id="285" r:id="rId11"/>
    <p:sldId id="292" r:id="rId12"/>
    <p:sldId id="280" r:id="rId13"/>
    <p:sldId id="316" r:id="rId14"/>
    <p:sldId id="283" r:id="rId15"/>
    <p:sldId id="293" r:id="rId16"/>
    <p:sldId id="317" r:id="rId17"/>
    <p:sldId id="294" r:id="rId18"/>
    <p:sldId id="297" r:id="rId19"/>
    <p:sldId id="295" r:id="rId20"/>
    <p:sldId id="298" r:id="rId21"/>
    <p:sldId id="302" r:id="rId22"/>
    <p:sldId id="299" r:id="rId23"/>
    <p:sldId id="308" r:id="rId24"/>
    <p:sldId id="303" r:id="rId25"/>
    <p:sldId id="304" r:id="rId26"/>
    <p:sldId id="305" r:id="rId27"/>
    <p:sldId id="306" r:id="rId28"/>
    <p:sldId id="307" r:id="rId29"/>
    <p:sldId id="309" r:id="rId30"/>
    <p:sldId id="310" r:id="rId31"/>
    <p:sldId id="312" r:id="rId32"/>
    <p:sldId id="315" r:id="rId33"/>
    <p:sldId id="311" r:id="rId34"/>
    <p:sldId id="314" r:id="rId35"/>
    <p:sldId id="313" r:id="rId36"/>
    <p:sldId id="318" r:id="rId37"/>
  </p:sldIdLst>
  <p:sldSz cx="12192000" cy="6858000"/>
  <p:notesSz cx="6858000" cy="9144000"/>
  <p:embeddedFontLst>
    <p:embeddedFont>
      <p:font typeface="Microsoft GothicNeo" panose="020B0500000101010101" pitchFamily="50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FFF66"/>
    <a:srgbClr val="0F429D"/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32" d="100"/>
          <a:sy n="132" d="100"/>
        </p:scale>
        <p:origin x="9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35D6A-2D2B-4AD0-928B-214120434D20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A752F-D981-4A86-B553-0BD33F0340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60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F24A1-3768-419B-A584-1671015B8D3A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E303-98E7-441D-87D0-5D4D387F10C3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65B80-96D1-473B-95EF-8250EA41222B}" type="datetime1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2735323" y="4544940"/>
            <a:ext cx="6931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유튜브 댓글 도덕판단 예측 모델 제작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412225" y="769950"/>
            <a:ext cx="3330377" cy="3189516"/>
            <a:chOff x="3973795" y="1022198"/>
            <a:chExt cx="3954724" cy="378745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267443" y="114857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973795" y="1022198"/>
              <a:ext cx="3661076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49229" y="4288989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697DED-6430-7005-C4A7-6901D3E2860D}"/>
              </a:ext>
            </a:extLst>
          </p:cNvPr>
          <p:cNvSpPr txBox="1"/>
          <p:nvPr/>
        </p:nvSpPr>
        <p:spPr>
          <a:xfrm>
            <a:off x="2735323" y="5122673"/>
            <a:ext cx="6931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반오십넘조</a:t>
            </a:r>
            <a:endParaRPr lang="ko-KR" altLang="en-US" sz="24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094178-BCF6-BBE3-6ACE-A73F3ACD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982" y="6621289"/>
            <a:ext cx="2189018" cy="209001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2BBC1F3-E2D0-2170-8608-09F37366C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79070" y="423743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의사결정나무 모델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C7211C07-4518-8082-47DF-2C59CE30CF9E}"/>
              </a:ext>
            </a:extLst>
          </p:cNvPr>
          <p:cNvSpPr txBox="1">
            <a:spLocks/>
          </p:cNvSpPr>
          <p:nvPr/>
        </p:nvSpPr>
        <p:spPr>
          <a:xfrm>
            <a:off x="267629" y="1253330"/>
            <a:ext cx="11249417" cy="2175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sklearn split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함수 이용해 사전에 </a:t>
            </a: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train, test data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분할</a:t>
            </a: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15A5E-C1F1-E5A1-8148-DC9FD618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70" y="1830741"/>
            <a:ext cx="7116121" cy="75311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149F448-CC7A-6A38-4F9B-0D14CCC2D047}"/>
              </a:ext>
            </a:extLst>
          </p:cNvPr>
          <p:cNvSpPr txBox="1">
            <a:spLocks/>
          </p:cNvSpPr>
          <p:nvPr/>
        </p:nvSpPr>
        <p:spPr>
          <a:xfrm>
            <a:off x="267628" y="2918576"/>
            <a:ext cx="11249417" cy="2175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mecab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이용해 </a:t>
            </a: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tokenizing</a:t>
            </a:r>
          </a:p>
          <a:p>
            <a:pPr>
              <a:buFontTx/>
              <a:buChar char="-"/>
            </a:pP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길이가 </a:t>
            </a: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 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이하인 토큰은 제외</a:t>
            </a: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mecab 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사전에 따라 위에서 지정한 토큰들만 특징으로 삼기</a:t>
            </a: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불용어 </a:t>
            </a:r>
            <a:r>
              <a:rPr kumimoji="1" lang="en-US" altLang="ko-KR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100</a:t>
            </a:r>
            <a:r>
              <a:rPr kumimoji="1" lang="ko-KR" altLang="en-US" sz="22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 제외</a:t>
            </a: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DB8D12C-498A-1E8C-D891-1B3266D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087" y="4811629"/>
            <a:ext cx="6756400" cy="1181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99828C-AB1D-18BB-D464-DD2B83C61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91" y="6506905"/>
            <a:ext cx="3026429" cy="30816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D24C09-127D-67C8-928C-0FF45E5A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53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0EEC4E7-E247-A32F-68B2-A6DC87EE0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43"/>
          <a:stretch/>
        </p:blipFill>
        <p:spPr>
          <a:xfrm>
            <a:off x="267629" y="1830741"/>
            <a:ext cx="4678778" cy="182494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0E2ADA-A736-38F0-8FF5-C9BC12756D69}"/>
              </a:ext>
            </a:extLst>
          </p:cNvPr>
          <p:cNvSpPr txBox="1">
            <a:spLocks/>
          </p:cNvSpPr>
          <p:nvPr/>
        </p:nvSpPr>
        <p:spPr>
          <a:xfrm>
            <a:off x="174319" y="1253331"/>
            <a:ext cx="11249417" cy="2175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TF-IDF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ko-KR" altLang="en-US" sz="2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임베딩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후 모델 학습</a:t>
            </a: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C26EF57-3587-90CE-E01D-87F9EB7FCFF8}"/>
              </a:ext>
            </a:extLst>
          </p:cNvPr>
          <p:cNvSpPr txBox="1">
            <a:spLocks/>
          </p:cNvSpPr>
          <p:nvPr/>
        </p:nvSpPr>
        <p:spPr>
          <a:xfrm>
            <a:off x="174318" y="3896408"/>
            <a:ext cx="11249417" cy="21756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predict </a:t>
            </a:r>
            <a:r>
              <a:rPr kumimoji="1"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함수 이용해 개별 댓글에 대한 예측 </a:t>
            </a:r>
            <a:r>
              <a:rPr kumimoji="1"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label(y</a:t>
            </a:r>
            <a:r>
              <a:rPr kumimoji="1"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값</a:t>
            </a:r>
            <a:r>
              <a:rPr kumimoji="1"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kumimoji="1"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추출</a:t>
            </a:r>
            <a:endParaRPr kumimoji="1"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 라벨을 실제 라벨과 비교하여 정확도 계산</a:t>
            </a:r>
            <a:endParaRPr kumimoji="1"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Accuracy score: 0.762</a:t>
            </a:r>
          </a:p>
          <a:p>
            <a:pPr>
              <a:buFontTx/>
              <a:buChar char="-"/>
            </a:pPr>
            <a:r>
              <a:rPr kumimoji="1"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F1_score: 0.761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34E2635-235C-92BA-0ECC-1B295439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47" y="4838115"/>
            <a:ext cx="5904041" cy="12339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340966-7C20-865B-7C14-E13BAEF5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91" y="6506905"/>
            <a:ext cx="3026429" cy="308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1AE8D-1DA7-47DC-8405-8152FA872E9C}"/>
              </a:ext>
            </a:extLst>
          </p:cNvPr>
          <p:cNvSpPr txBox="1"/>
          <p:nvPr/>
        </p:nvSpPr>
        <p:spPr>
          <a:xfrm>
            <a:off x="1079070" y="423743"/>
            <a:ext cx="4182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의사결정나무 모델 제작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709661-3CCC-DE13-9F89-763E1E39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753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46710" y="923653"/>
            <a:ext cx="18614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4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E8708A-4530-CA29-FED1-F83F3AF6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E854C8-61D1-9F2E-BBE0-4DC64B40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45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104332" y="42374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99120-2FBE-3A75-8674-7AA19C40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13</a:t>
            </a:fld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88B919-D3C4-3CCE-8647-3130CC45F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" y="1426294"/>
            <a:ext cx="6494206" cy="26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218FCA-55AF-1304-8BED-622FF450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14" y="1755058"/>
            <a:ext cx="5381321" cy="2277087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0011B77F-3399-B7EA-96FF-B27EAD23058A}"/>
              </a:ext>
            </a:extLst>
          </p:cNvPr>
          <p:cNvSpPr txBox="1">
            <a:spLocks/>
          </p:cNvSpPr>
          <p:nvPr/>
        </p:nvSpPr>
        <p:spPr>
          <a:xfrm>
            <a:off x="87108" y="4138458"/>
            <a:ext cx="5897003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단점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값이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작으면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vanishing gradient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발생 또는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크면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exploding gradient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발생할 수 있음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F057F45-3B8D-821C-8D47-709628078F7C}"/>
              </a:ext>
            </a:extLst>
          </p:cNvPr>
          <p:cNvSpPr txBox="1">
            <a:spLocks/>
          </p:cNvSpPr>
          <p:nvPr/>
        </p:nvSpPr>
        <p:spPr>
          <a:xfrm>
            <a:off x="6096000" y="4138458"/>
            <a:ext cx="5897003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forget Gate, input Gate, Output Gate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통해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gradient flow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조절할 수 있음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E4FC5EFD-0B7C-F47B-3B33-55655244E0EF}"/>
              </a:ext>
            </a:extLst>
          </p:cNvPr>
          <p:cNvSpPr txBox="1">
            <a:spLocks/>
          </p:cNvSpPr>
          <p:nvPr/>
        </p:nvSpPr>
        <p:spPr>
          <a:xfrm>
            <a:off x="2006066" y="5617179"/>
            <a:ext cx="7976134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cell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제거한 보다 간소한 형태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40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104332" y="42374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EF572E-55B8-9A34-8B5F-72AAB8D5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84" y="5121849"/>
            <a:ext cx="8364117" cy="1552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2BAFE0-A24C-7861-6FB5-803EC049A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332" y="3841208"/>
            <a:ext cx="8021169" cy="1476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06405E-FE6F-DDD7-BF0D-A05A3F24E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332" y="1612047"/>
            <a:ext cx="8183117" cy="22291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5C5B31-194F-28CA-D9C0-8A6ACDEFA865}"/>
              </a:ext>
            </a:extLst>
          </p:cNvPr>
          <p:cNvSpPr txBox="1"/>
          <p:nvPr/>
        </p:nvSpPr>
        <p:spPr>
          <a:xfrm>
            <a:off x="1059087" y="1153484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미리 분리한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train, test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불러와서 텍스트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099120-2FBE-3A75-8674-7AA19C40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4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3915B8-29FB-D88D-9E21-96AB5350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291" y="6506905"/>
            <a:ext cx="3026429" cy="30816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96" y="4144505"/>
            <a:ext cx="2084307" cy="241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F64EC8-BBEC-A8EE-6AFC-D1EBA958D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948" y="1659003"/>
            <a:ext cx="6479418" cy="46501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0D5EA6E-1717-0D3F-49DF-29D379C1F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83" y="1717912"/>
            <a:ext cx="3627552" cy="10022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96CAAF-9909-FCBF-3392-D6CEABE80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583" y="2918566"/>
            <a:ext cx="4399502" cy="872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BA362-1790-83D1-D08E-49FCFD3A4E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582" y="3872896"/>
            <a:ext cx="4966819" cy="11086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A01C0C-56FE-4C4F-15A5-C2D01FF25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5947" y="1660174"/>
            <a:ext cx="8186385" cy="5117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0B37E7-C670-15D9-0018-0909D56DB823}"/>
              </a:ext>
            </a:extLst>
          </p:cNvPr>
          <p:cNvSpPr txBox="1"/>
          <p:nvPr/>
        </p:nvSpPr>
        <p:spPr>
          <a:xfrm>
            <a:off x="1449378" y="1131783"/>
            <a:ext cx="473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토크나이징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패딩 등을 거친 후 모델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248C4-732E-0631-1F81-4015D9835D1E}"/>
              </a:ext>
            </a:extLst>
          </p:cNvPr>
          <p:cNvSpPr txBox="1"/>
          <p:nvPr/>
        </p:nvSpPr>
        <p:spPr>
          <a:xfrm>
            <a:off x="1104332" y="42374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4F0E245-E16E-87CE-2F5D-EBF0BAA3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62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3915B8-29FB-D88D-9E21-96AB5350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291" y="6506905"/>
            <a:ext cx="3026429" cy="30816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248C4-732E-0631-1F81-4015D9835D1E}"/>
              </a:ext>
            </a:extLst>
          </p:cNvPr>
          <p:cNvSpPr txBox="1"/>
          <p:nvPr/>
        </p:nvSpPr>
        <p:spPr>
          <a:xfrm>
            <a:off x="1104332" y="42374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4F0E245-E16E-87CE-2F5D-EBF0BAA3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16</a:t>
            </a:fld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B488971C-FAA2-0BCA-ABD1-778DBFA9232D}"/>
              </a:ext>
            </a:extLst>
          </p:cNvPr>
          <p:cNvSpPr txBox="1">
            <a:spLocks/>
          </p:cNvSpPr>
          <p:nvPr/>
        </p:nvSpPr>
        <p:spPr>
          <a:xfrm>
            <a:off x="198997" y="1319981"/>
            <a:ext cx="11794006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단어의 중복을 제거하여 </a:t>
            </a: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전처리하는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불용어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처리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(stop words)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과정에서 문제 발생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같은 조사가 단어 텍스트에도 포함되어 발생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5AD1D86F-0081-ABD6-337E-0605BED01B6C}"/>
              </a:ext>
            </a:extLst>
          </p:cNvPr>
          <p:cNvSpPr txBox="1">
            <a:spLocks/>
          </p:cNvSpPr>
          <p:nvPr/>
        </p:nvSpPr>
        <p:spPr>
          <a:xfrm>
            <a:off x="198997" y="2315497"/>
            <a:ext cx="11794006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Ex)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가은이가 노을을 보고 가고 있다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 </a:t>
            </a:r>
            <a:r>
              <a:rPr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불용어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/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-&gt;(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은이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노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보고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고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있다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):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단어 의미 사라짐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22FF3C23-0BAC-1DDD-CAF6-4FB1AF9F98AE}"/>
              </a:ext>
            </a:extLst>
          </p:cNvPr>
          <p:cNvSpPr txBox="1">
            <a:spLocks/>
          </p:cNvSpPr>
          <p:nvPr/>
        </p:nvSpPr>
        <p:spPr>
          <a:xfrm>
            <a:off x="397994" y="3546988"/>
            <a:ext cx="11794006" cy="99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Training data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불용어처리를 하지 않아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test 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성능이 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30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 이상 향상</a:t>
            </a:r>
            <a:r>
              <a:rPr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!!</a:t>
            </a:r>
            <a:r>
              <a:rPr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2F70671-D5F8-A2C3-AD52-2570E1D6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0" y="3999678"/>
            <a:ext cx="10739079" cy="255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5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4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A9514D-2D38-3989-9209-7A9A4454B1AF}"/>
              </a:ext>
            </a:extLst>
          </p:cNvPr>
          <p:cNvSpPr txBox="1"/>
          <p:nvPr/>
        </p:nvSpPr>
        <p:spPr>
          <a:xfrm>
            <a:off x="416169" y="1058274"/>
            <a:ext cx="757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모델은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모델과 만드는 과정은 거의 같습니다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A78859-2C7B-2DEA-6B54-85352DC06875}"/>
              </a:ext>
            </a:extLst>
          </p:cNvPr>
          <p:cNvGrpSpPr/>
          <p:nvPr/>
        </p:nvGrpSpPr>
        <p:grpSpPr>
          <a:xfrm>
            <a:off x="726495" y="1457281"/>
            <a:ext cx="6909155" cy="3531331"/>
            <a:chOff x="663395" y="1108954"/>
            <a:chExt cx="6909155" cy="353133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F5E8AFB-28FD-9266-70B8-CEE81280A3AB}"/>
                </a:ext>
              </a:extLst>
            </p:cNvPr>
            <p:cNvGrpSpPr/>
            <p:nvPr/>
          </p:nvGrpSpPr>
          <p:grpSpPr>
            <a:xfrm>
              <a:off x="663395" y="1719135"/>
              <a:ext cx="6909155" cy="2921150"/>
              <a:chOff x="687017" y="1400693"/>
              <a:chExt cx="6909155" cy="292115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B87B722-F33E-15CC-8C0A-EF1B77E243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017" y="1400693"/>
                <a:ext cx="6909155" cy="2921150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1654A85-DBBC-82F4-AA04-40826669C5E5}"/>
                  </a:ext>
                </a:extLst>
              </p:cNvPr>
              <p:cNvSpPr/>
              <p:nvPr/>
            </p:nvSpPr>
            <p:spPr>
              <a:xfrm>
                <a:off x="4358217" y="1451504"/>
                <a:ext cx="240771" cy="1852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5FC27F5-052E-114B-6D33-A9E79C0CD150}"/>
                  </a:ext>
                </a:extLst>
              </p:cNvPr>
              <p:cNvSpPr/>
              <p:nvPr/>
            </p:nvSpPr>
            <p:spPr>
              <a:xfrm>
                <a:off x="1659467" y="3105679"/>
                <a:ext cx="240771" cy="1852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ABBF5-CB08-B7DB-0678-37365A368ACA}"/>
                </a:ext>
              </a:extLst>
            </p:cNvPr>
            <p:cNvSpPr txBox="1"/>
            <p:nvPr/>
          </p:nvSpPr>
          <p:spPr>
            <a:xfrm>
              <a:off x="3192862" y="1108954"/>
              <a:ext cx="14871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GRU</a:t>
              </a:r>
              <a:endPara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0C0A3C-BA4F-0C79-6250-C39D4B00D33C}"/>
              </a:ext>
            </a:extLst>
          </p:cNvPr>
          <p:cNvGrpSpPr/>
          <p:nvPr/>
        </p:nvGrpSpPr>
        <p:grpSpPr>
          <a:xfrm>
            <a:off x="4213432" y="2162494"/>
            <a:ext cx="7252073" cy="3848843"/>
            <a:chOff x="4181073" y="2473192"/>
            <a:chExt cx="7252073" cy="384884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165E416-97C9-1333-829A-E6CF090FBD73}"/>
                </a:ext>
              </a:extLst>
            </p:cNvPr>
            <p:cNvGrpSpPr/>
            <p:nvPr/>
          </p:nvGrpSpPr>
          <p:grpSpPr>
            <a:xfrm>
              <a:off x="4181073" y="3057967"/>
              <a:ext cx="7252073" cy="3264068"/>
              <a:chOff x="3062085" y="5447888"/>
              <a:chExt cx="7252073" cy="3264068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6743335-991D-5981-A1CB-2ADE8F34F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2085" y="5447888"/>
                <a:ext cx="7252073" cy="3264068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504DC60-70E1-1279-EB96-87E6C4E68027}"/>
                  </a:ext>
                </a:extLst>
              </p:cNvPr>
              <p:cNvSpPr/>
              <p:nvPr/>
            </p:nvSpPr>
            <p:spPr>
              <a:xfrm>
                <a:off x="6785502" y="5520264"/>
                <a:ext cx="301096" cy="1852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6325E19-104E-FF9B-00AF-7DD5B41C8FF2}"/>
                  </a:ext>
                </a:extLst>
              </p:cNvPr>
              <p:cNvSpPr/>
              <p:nvPr/>
            </p:nvSpPr>
            <p:spPr>
              <a:xfrm>
                <a:off x="4083577" y="7504639"/>
                <a:ext cx="301096" cy="1852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EE4125-E8E6-BC45-E825-CD90E95E1BBD}"/>
                </a:ext>
              </a:extLst>
            </p:cNvPr>
            <p:cNvSpPr txBox="1"/>
            <p:nvPr/>
          </p:nvSpPr>
          <p:spPr>
            <a:xfrm>
              <a:off x="7250992" y="2473192"/>
              <a:ext cx="19934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LSTM</a:t>
              </a:r>
              <a:endParaRPr lang="ko-KR" altLang="en-US" sz="3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D58200F-AF6F-F61A-ECB9-C30B9E286AD9}"/>
              </a:ext>
            </a:extLst>
          </p:cNvPr>
          <p:cNvSpPr txBox="1"/>
          <p:nvPr/>
        </p:nvSpPr>
        <p:spPr>
          <a:xfrm>
            <a:off x="1104332" y="423743"/>
            <a:ext cx="3934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GRU/LSTM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845864-6801-E6DD-C2DD-179A4F45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36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Kcbert</a:t>
            </a:r>
            <a:r>
              <a:rPr lang="ko-KR" altLang="en-US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모델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9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5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069D7-4839-CA47-6EB2-E8515534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ADBBC-0C56-63C3-5ECC-84E62CA54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27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168187" y="423743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Kcbert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A13CB9-8BCE-92CD-C998-F39EED1B6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60" y="1883738"/>
            <a:ext cx="3854648" cy="19241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1D14FC-B14A-6FAD-E79F-E57EEDC76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12"/>
          <a:stretch/>
        </p:blipFill>
        <p:spPr>
          <a:xfrm>
            <a:off x="1674082" y="1578997"/>
            <a:ext cx="6039160" cy="43499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DFEB42-F8A6-1F44-EB2E-6A37C14EA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11" y="2032906"/>
            <a:ext cx="6369377" cy="4349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309C6C-7096-FEC2-B797-F1C69C335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3242" y="872629"/>
            <a:ext cx="3815568" cy="5746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E59B67-388F-DB78-8DA5-FC3075FA6460}"/>
              </a:ext>
            </a:extLst>
          </p:cNvPr>
          <p:cNvSpPr txBox="1"/>
          <p:nvPr/>
        </p:nvSpPr>
        <p:spPr>
          <a:xfrm>
            <a:off x="504926" y="972277"/>
            <a:ext cx="468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KcBERT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한국어 댓글에 특화된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bert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EF172C-4DBD-3947-1E1C-02DFC58D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10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684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&gt;&gt;</a:t>
            </a:r>
            <a:endParaRPr lang="ko-KR" altLang="en-US" sz="32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941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51EBAD-C807-6602-7677-F630123AB1CD}"/>
              </a:ext>
            </a:extLst>
          </p:cNvPr>
          <p:cNvGrpSpPr/>
          <p:nvPr/>
        </p:nvGrpSpPr>
        <p:grpSpPr>
          <a:xfrm>
            <a:off x="987698" y="1265455"/>
            <a:ext cx="6239557" cy="4940456"/>
            <a:chOff x="3598126" y="1312715"/>
            <a:chExt cx="6239557" cy="494045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0B983FA-8DC1-57C8-B09C-28BD5A928630}"/>
                </a:ext>
              </a:extLst>
            </p:cNvPr>
            <p:cNvGrpSpPr/>
            <p:nvPr/>
          </p:nvGrpSpPr>
          <p:grpSpPr>
            <a:xfrm>
              <a:off x="3598126" y="1312715"/>
              <a:ext cx="4995747" cy="707886"/>
              <a:chOff x="3598126" y="1884555"/>
              <a:chExt cx="4995747" cy="7078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D2F9E0-0DA1-C41D-002E-838EB6896537}"/>
                  </a:ext>
                </a:extLst>
              </p:cNvPr>
              <p:cNvSpPr txBox="1"/>
              <p:nvPr/>
            </p:nvSpPr>
            <p:spPr>
              <a:xfrm>
                <a:off x="3598126" y="1884555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1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7CAD06-A827-FDD3-87F2-CD1E8DC148CF}"/>
                  </a:ext>
                </a:extLst>
              </p:cNvPr>
              <p:cNvSpPr txBox="1"/>
              <p:nvPr/>
            </p:nvSpPr>
            <p:spPr>
              <a:xfrm>
                <a:off x="5066371" y="1976888"/>
                <a:ext cx="3527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분석 배경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12FE5C5-AFAE-6639-2E9E-230D2148A2DD}"/>
                </a:ext>
              </a:extLst>
            </p:cNvPr>
            <p:cNvGrpSpPr/>
            <p:nvPr/>
          </p:nvGrpSpPr>
          <p:grpSpPr>
            <a:xfrm>
              <a:off x="3598126" y="2018143"/>
              <a:ext cx="4995747" cy="707886"/>
              <a:chOff x="3598126" y="2896637"/>
              <a:chExt cx="4995747" cy="70788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1676F5-3CC8-E89D-FFD9-6521A3CCD591}"/>
                  </a:ext>
                </a:extLst>
              </p:cNvPr>
              <p:cNvSpPr txBox="1"/>
              <p:nvPr/>
            </p:nvSpPr>
            <p:spPr>
              <a:xfrm>
                <a:off x="3598126" y="2896637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2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C3592B-203B-2957-512B-BD0274291E8A}"/>
                  </a:ext>
                </a:extLst>
              </p:cNvPr>
              <p:cNvSpPr txBox="1"/>
              <p:nvPr/>
            </p:nvSpPr>
            <p:spPr>
              <a:xfrm>
                <a:off x="5066371" y="2988970"/>
                <a:ext cx="35275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학습 데이터 제작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315D846-EB41-1160-2C82-DC355A3E87B7}"/>
                </a:ext>
              </a:extLst>
            </p:cNvPr>
            <p:cNvGrpSpPr/>
            <p:nvPr/>
          </p:nvGrpSpPr>
          <p:grpSpPr>
            <a:xfrm>
              <a:off x="3598126" y="2723571"/>
              <a:ext cx="5714039" cy="707886"/>
              <a:chOff x="3598126" y="3908719"/>
              <a:chExt cx="5714039" cy="70788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803813-2F39-F774-B6BF-6775C77AF2E3}"/>
                  </a:ext>
                </a:extLst>
              </p:cNvPr>
              <p:cNvSpPr txBox="1"/>
              <p:nvPr/>
            </p:nvSpPr>
            <p:spPr>
              <a:xfrm>
                <a:off x="3598126" y="3908719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3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EE2C22-3613-A6B6-A88F-456DEA907446}"/>
                  </a:ext>
                </a:extLst>
              </p:cNvPr>
              <p:cNvSpPr txBox="1"/>
              <p:nvPr/>
            </p:nvSpPr>
            <p:spPr>
              <a:xfrm>
                <a:off x="5066370" y="4001052"/>
                <a:ext cx="42457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의사결정나무 모델 제작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1E246BC-386C-1208-8A08-795D5EB40510}"/>
                </a:ext>
              </a:extLst>
            </p:cNvPr>
            <p:cNvGrpSpPr/>
            <p:nvPr/>
          </p:nvGrpSpPr>
          <p:grpSpPr>
            <a:xfrm>
              <a:off x="3598126" y="3428999"/>
              <a:ext cx="6123943" cy="707886"/>
              <a:chOff x="3598126" y="4920801"/>
              <a:chExt cx="6123943" cy="70788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CAE19A-94CD-005E-B8CF-7236DE00C2D5}"/>
                  </a:ext>
                </a:extLst>
              </p:cNvPr>
              <p:cNvSpPr txBox="1"/>
              <p:nvPr/>
            </p:nvSpPr>
            <p:spPr>
              <a:xfrm>
                <a:off x="3598126" y="4920801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4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8D5D80-326C-E5ED-0E91-990D8748579D}"/>
                  </a:ext>
                </a:extLst>
              </p:cNvPr>
              <p:cNvSpPr txBox="1"/>
              <p:nvPr/>
            </p:nvSpPr>
            <p:spPr>
              <a:xfrm>
                <a:off x="5066371" y="5013134"/>
                <a:ext cx="46556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GRU/LSTM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모델 제작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CFA1D41-D092-F64C-F59F-CDF87FA6167D}"/>
                </a:ext>
              </a:extLst>
            </p:cNvPr>
            <p:cNvGrpSpPr/>
            <p:nvPr/>
          </p:nvGrpSpPr>
          <p:grpSpPr>
            <a:xfrm>
              <a:off x="3598126" y="4134427"/>
              <a:ext cx="6123941" cy="707886"/>
              <a:chOff x="3598126" y="4920801"/>
              <a:chExt cx="6123941" cy="70788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5709F1-9F15-9F94-B612-C6E748DC5CB2}"/>
                  </a:ext>
                </a:extLst>
              </p:cNvPr>
              <p:cNvSpPr txBox="1"/>
              <p:nvPr/>
            </p:nvSpPr>
            <p:spPr>
              <a:xfrm>
                <a:off x="3598126" y="4920801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5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D46A45-9F88-7169-065D-B87D1C850BFF}"/>
                  </a:ext>
                </a:extLst>
              </p:cNvPr>
              <p:cNvSpPr txBox="1"/>
              <p:nvPr/>
            </p:nvSpPr>
            <p:spPr>
              <a:xfrm>
                <a:off x="5066370" y="5013134"/>
                <a:ext cx="46556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KCBERT </a:t>
                </a:r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모델 제작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7249072-F689-577F-2FAC-1A9059E85E1E}"/>
                </a:ext>
              </a:extLst>
            </p:cNvPr>
            <p:cNvGrpSpPr/>
            <p:nvPr/>
          </p:nvGrpSpPr>
          <p:grpSpPr>
            <a:xfrm>
              <a:off x="3598126" y="4839855"/>
              <a:ext cx="6123941" cy="707886"/>
              <a:chOff x="3598126" y="4920801"/>
              <a:chExt cx="6123941" cy="70788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0E3EFD-1A10-5D76-79B1-4506A6BD25F6}"/>
                  </a:ext>
                </a:extLst>
              </p:cNvPr>
              <p:cNvSpPr txBox="1"/>
              <p:nvPr/>
            </p:nvSpPr>
            <p:spPr>
              <a:xfrm>
                <a:off x="3598126" y="4920801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6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A1F294-DF53-4804-177C-BD8737B06CEE}"/>
                  </a:ext>
                </a:extLst>
              </p:cNvPr>
              <p:cNvSpPr txBox="1"/>
              <p:nvPr/>
            </p:nvSpPr>
            <p:spPr>
              <a:xfrm>
                <a:off x="5066371" y="5013134"/>
                <a:ext cx="4655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앙상블</a:t>
                </a:r>
                <a:r>
                  <a:rPr lang="en-US" altLang="ko-KR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: weighted voting</a:t>
                </a:r>
                <a:endParaRPr lang="ko-KR" altLang="en-US" sz="28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BFA451A-EC11-A4FC-611A-FCD4818697A3}"/>
                </a:ext>
              </a:extLst>
            </p:cNvPr>
            <p:cNvGrpSpPr/>
            <p:nvPr/>
          </p:nvGrpSpPr>
          <p:grpSpPr>
            <a:xfrm>
              <a:off x="3598126" y="5545285"/>
              <a:ext cx="6239557" cy="707886"/>
              <a:chOff x="3598126" y="4920801"/>
              <a:chExt cx="6239557" cy="70788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FC339D-D3F0-295B-C889-A5988237C9BB}"/>
                  </a:ext>
                </a:extLst>
              </p:cNvPr>
              <p:cNvSpPr txBox="1"/>
              <p:nvPr/>
            </p:nvSpPr>
            <p:spPr>
              <a:xfrm>
                <a:off x="3598126" y="4920801"/>
                <a:ext cx="10593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7</a:t>
                </a:r>
                <a:endParaRPr lang="ko-KR" altLang="en-US" sz="40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C93A35-8E61-CA3E-0661-290A35F1C253}"/>
                  </a:ext>
                </a:extLst>
              </p:cNvPr>
              <p:cNvSpPr txBox="1"/>
              <p:nvPr/>
            </p:nvSpPr>
            <p:spPr>
              <a:xfrm>
                <a:off x="5066371" y="5013134"/>
                <a:ext cx="47713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Explainable AI</a:t>
                </a:r>
                <a:endParaRPr lang="ko-KR" altLang="en-US" sz="2800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3CA5C5FD-EC2F-56E7-543B-4F9F2A804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982" y="6621289"/>
            <a:ext cx="2189018" cy="209001"/>
          </a:xfrm>
          <a:prstGeom prst="rect">
            <a:avLst/>
          </a:prstGeom>
        </p:spPr>
      </p:pic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129714E6-6B93-35B7-3C9C-36F9884C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5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3823B6C-5280-FE30-A4D7-736AC9508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39" y="1757164"/>
            <a:ext cx="3957917" cy="44190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A5A659-7D9A-F63F-5D6D-FDDBF802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656" y="1784390"/>
            <a:ext cx="4105917" cy="4364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138C3-2464-6AE8-ED74-21CDC1DE3EA3}"/>
              </a:ext>
            </a:extLst>
          </p:cNvPr>
          <p:cNvSpPr txBox="1"/>
          <p:nvPr/>
        </p:nvSpPr>
        <p:spPr>
          <a:xfrm>
            <a:off x="416169" y="1069318"/>
            <a:ext cx="713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후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위해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train, test data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모델이 예측한 라벨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59414-BE8C-B3E6-3EB8-68E66D8C7381}"/>
              </a:ext>
            </a:extLst>
          </p:cNvPr>
          <p:cNvSpPr txBox="1"/>
          <p:nvPr/>
        </p:nvSpPr>
        <p:spPr>
          <a:xfrm>
            <a:off x="1168187" y="423743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Kcbert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제작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407283-17DD-4AF4-6722-D812C30AC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0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  <a:endParaRPr lang="ko-KR" altLang="en-US" sz="3200" b="1" dirty="0">
              <a:solidFill>
                <a:srgbClr val="0F429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9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6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B022F9-C2D3-5734-EC02-0235E732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B07667-C8F2-6F7C-5B83-249E9BE6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40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6AC1AEA6-08BB-01E4-EF9D-D9A323B5D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7280"/>
              </p:ext>
            </p:extLst>
          </p:nvPr>
        </p:nvGraphicFramePr>
        <p:xfrm>
          <a:off x="838200" y="2229053"/>
          <a:ext cx="6874002" cy="3376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5667">
                  <a:extLst>
                    <a:ext uri="{9D8B030D-6E8A-4147-A177-3AD203B41FA5}">
                      <a16:colId xmlns:a16="http://schemas.microsoft.com/office/drawing/2014/main" val="2435090942"/>
                    </a:ext>
                  </a:extLst>
                </a:gridCol>
                <a:gridCol w="1145667">
                  <a:extLst>
                    <a:ext uri="{9D8B030D-6E8A-4147-A177-3AD203B41FA5}">
                      <a16:colId xmlns:a16="http://schemas.microsoft.com/office/drawing/2014/main" val="1283285659"/>
                    </a:ext>
                  </a:extLst>
                </a:gridCol>
                <a:gridCol w="1145667">
                  <a:extLst>
                    <a:ext uri="{9D8B030D-6E8A-4147-A177-3AD203B41FA5}">
                      <a16:colId xmlns:a16="http://schemas.microsoft.com/office/drawing/2014/main" val="2105829272"/>
                    </a:ext>
                  </a:extLst>
                </a:gridCol>
                <a:gridCol w="1145667">
                  <a:extLst>
                    <a:ext uri="{9D8B030D-6E8A-4147-A177-3AD203B41FA5}">
                      <a16:colId xmlns:a16="http://schemas.microsoft.com/office/drawing/2014/main" val="1249945545"/>
                    </a:ext>
                  </a:extLst>
                </a:gridCol>
                <a:gridCol w="1145667">
                  <a:extLst>
                    <a:ext uri="{9D8B030D-6E8A-4147-A177-3AD203B41FA5}">
                      <a16:colId xmlns:a16="http://schemas.microsoft.com/office/drawing/2014/main" val="494555373"/>
                    </a:ext>
                  </a:extLst>
                </a:gridCol>
                <a:gridCol w="1145667">
                  <a:extLst>
                    <a:ext uri="{9D8B030D-6E8A-4147-A177-3AD203B41FA5}">
                      <a16:colId xmlns:a16="http://schemas.microsoft.com/office/drawing/2014/main" val="1918440188"/>
                    </a:ext>
                  </a:extLst>
                </a:gridCol>
              </a:tblGrid>
              <a:tr h="8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댓글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GRU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lstm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Bert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TF-IDF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앙상블</a:t>
                      </a:r>
                      <a:endParaRPr lang="en-US" altLang="ko-KR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결과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71171"/>
                  </a:ext>
                </a:extLst>
              </a:tr>
              <a:tr h="8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댓글</a:t>
                      </a:r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654054"/>
                  </a:ext>
                </a:extLst>
              </a:tr>
              <a:tr h="8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댓글</a:t>
                      </a:r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2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-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885746"/>
                  </a:ext>
                </a:extLst>
              </a:tr>
              <a:tr h="8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댓글</a:t>
                      </a:r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3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0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1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34" charset="-127"/>
                          <a:ea typeface="Microsoft GothicNeo" panose="020B0500000101010101" pitchFamily="34" charset="-127"/>
                          <a:cs typeface="Microsoft GothicNeo" panose="020B0500000101010101" pitchFamily="34" charset="-127"/>
                        </a:rPr>
                        <a:t>-</a:t>
                      </a:r>
                      <a:endParaRPr lang="ko-KR" altLang="en-US" dirty="0">
                        <a:latin typeface="Microsoft GothicNeo" panose="020B0500000101010101" pitchFamily="34" charset="-127"/>
                        <a:ea typeface="Microsoft GothicNeo" panose="020B0500000101010101" pitchFamily="34" charset="-127"/>
                        <a:cs typeface="Microsoft GothicNeo" panose="020B05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576120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E4BD4A49-E32B-500A-537C-4D340F38E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5434"/>
              </p:ext>
            </p:extLst>
          </p:nvPr>
        </p:nvGraphicFramePr>
        <p:xfrm>
          <a:off x="8200718" y="2229342"/>
          <a:ext cx="2757118" cy="3376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8559">
                  <a:extLst>
                    <a:ext uri="{9D8B030D-6E8A-4147-A177-3AD203B41FA5}">
                      <a16:colId xmlns:a16="http://schemas.microsoft.com/office/drawing/2014/main" val="3911334699"/>
                    </a:ext>
                  </a:extLst>
                </a:gridCol>
                <a:gridCol w="1378559">
                  <a:extLst>
                    <a:ext uri="{9D8B030D-6E8A-4147-A177-3AD203B41FA5}">
                      <a16:colId xmlns:a16="http://schemas.microsoft.com/office/drawing/2014/main" val="1900073916"/>
                    </a:ext>
                  </a:extLst>
                </a:gridCol>
              </a:tblGrid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모델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정확도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02970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GRU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0.867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455112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lstm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0.867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409090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Kcbert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0.846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132639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Decision tree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Microsoft GothicNeo" panose="020B0500000101010101" pitchFamily="50" charset="-127"/>
                          <a:ea typeface="Microsoft GothicNeo" panose="020B0500000101010101" pitchFamily="50" charset="-127"/>
                          <a:cs typeface="Microsoft GothicNeo" panose="020B0500000101010101" pitchFamily="50" charset="-127"/>
                        </a:rPr>
                        <a:t>0.762</a:t>
                      </a:r>
                      <a:endParaRPr lang="ko-KR" altLang="en-US" dirty="0">
                        <a:latin typeface="Microsoft GothicNeo" panose="020B0500000101010101" pitchFamily="50" charset="-127"/>
                        <a:ea typeface="Microsoft GothicNeo" panose="020B0500000101010101" pitchFamily="50" charset="-127"/>
                        <a:cs typeface="Microsoft GothicNeo" panose="020B05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189732"/>
                  </a:ext>
                </a:extLst>
              </a:tr>
            </a:tbl>
          </a:graphicData>
        </a:graphic>
      </p:graphicFrame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929AACB7-7E9A-FE53-7CFA-7B69295BDE50}"/>
              </a:ext>
            </a:extLst>
          </p:cNvPr>
          <p:cNvSpPr/>
          <p:nvPr/>
        </p:nvSpPr>
        <p:spPr>
          <a:xfrm>
            <a:off x="2097064" y="1577699"/>
            <a:ext cx="4356273" cy="534444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앙상블을 위한 </a:t>
            </a:r>
            <a:r>
              <a:rPr kumimoji="1" lang="en-US" altLang="ko-KR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table data</a:t>
            </a:r>
          </a:p>
        </p:txBody>
      </p:sp>
      <p:sp>
        <p:nvSpPr>
          <p:cNvPr id="6" name="모서리가 둥근 직사각형 13">
            <a:extLst>
              <a:ext uri="{FF2B5EF4-FFF2-40B4-BE49-F238E27FC236}">
                <a16:creationId xmlns:a16="http://schemas.microsoft.com/office/drawing/2014/main" id="{286340F1-77FA-0F14-E493-CD43B0DBE865}"/>
              </a:ext>
            </a:extLst>
          </p:cNvPr>
          <p:cNvSpPr/>
          <p:nvPr/>
        </p:nvSpPr>
        <p:spPr>
          <a:xfrm>
            <a:off x="8200719" y="1590225"/>
            <a:ext cx="2757118" cy="534444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각 모델 가중치</a:t>
            </a:r>
            <a:endParaRPr kumimoji="1" lang="en-US" altLang="ko-KR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23B037-6417-E308-0918-88AE9D47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A1A0589-97EC-BB07-5960-923CA0C631FB}"/>
              </a:ext>
            </a:extLst>
          </p:cNvPr>
          <p:cNvGrpSpPr/>
          <p:nvPr/>
        </p:nvGrpSpPr>
        <p:grpSpPr>
          <a:xfrm>
            <a:off x="1932634" y="1822610"/>
            <a:ext cx="8020663" cy="5225602"/>
            <a:chOff x="3041209" y="1175843"/>
            <a:chExt cx="8020663" cy="522560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24BD9B2-7920-56B1-F1DD-5689C134FC51}"/>
                </a:ext>
              </a:extLst>
            </p:cNvPr>
            <p:cNvSpPr/>
            <p:nvPr/>
          </p:nvSpPr>
          <p:spPr>
            <a:xfrm>
              <a:off x="4330884" y="1175843"/>
              <a:ext cx="1490598" cy="14123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</a:t>
              </a:r>
              <a:b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</a:br>
              <a: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1" lang="ko-KR" altLang="en-US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긍정</a:t>
              </a:r>
              <a: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1" lang="ko-Kore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E845446-553D-043E-2C72-64BC7425873B}"/>
                </a:ext>
              </a:extLst>
            </p:cNvPr>
            <p:cNvSpPr/>
            <p:nvPr/>
          </p:nvSpPr>
          <p:spPr>
            <a:xfrm>
              <a:off x="9281808" y="1213469"/>
              <a:ext cx="1490598" cy="141231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0</a:t>
              </a:r>
              <a:br>
                <a:rPr kumimoji="1" lang="en-US" altLang="ko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</a:br>
              <a: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</a:t>
              </a:r>
              <a:r>
                <a:rPr kumimoji="1" lang="ko-KR" altLang="en-US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부정</a:t>
              </a:r>
              <a:r>
                <a:rPr kumimoji="1" lang="en-US" altLang="ko-Kore-KR" b="1" dirty="0">
                  <a:solidFill>
                    <a:schemeClr val="bg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)</a:t>
              </a:r>
              <a:endParaRPr kumimoji="1" lang="ko-Kore-KR" altLang="en-US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" name="삼각형 15">
              <a:extLst>
                <a:ext uri="{FF2B5EF4-FFF2-40B4-BE49-F238E27FC236}">
                  <a16:creationId xmlns:a16="http://schemas.microsoft.com/office/drawing/2014/main" id="{869D7232-A284-4C56-A31F-9F1DAB547B0D}"/>
                </a:ext>
              </a:extLst>
            </p:cNvPr>
            <p:cNvSpPr/>
            <p:nvPr/>
          </p:nvSpPr>
          <p:spPr>
            <a:xfrm>
              <a:off x="6872674" y="4653469"/>
              <a:ext cx="888548" cy="677576"/>
            </a:xfrm>
            <a:prstGeom prst="triangle">
              <a:avLst/>
            </a:prstGeom>
            <a:solidFill>
              <a:srgbClr val="404040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AC31192-DA16-6127-C7D7-7CDC0BDB498E}"/>
                </a:ext>
              </a:extLst>
            </p:cNvPr>
            <p:cNvGrpSpPr/>
            <p:nvPr/>
          </p:nvGrpSpPr>
          <p:grpSpPr>
            <a:xfrm rot="21151111">
              <a:off x="3041209" y="2551539"/>
              <a:ext cx="8020663" cy="2085075"/>
              <a:chOff x="3041209" y="2246739"/>
              <a:chExt cx="8020663" cy="2085075"/>
            </a:xfrm>
          </p:grpSpPr>
          <p:sp>
            <p:nvSpPr>
              <p:cNvPr id="8" name="모서리가 둥근 직사각형 2">
                <a:extLst>
                  <a:ext uri="{FF2B5EF4-FFF2-40B4-BE49-F238E27FC236}">
                    <a16:creationId xmlns:a16="http://schemas.microsoft.com/office/drawing/2014/main" id="{8064FB5D-DF0C-5778-4FEE-8C5BD2BE0C6B}"/>
                  </a:ext>
                </a:extLst>
              </p:cNvPr>
              <p:cNvSpPr/>
              <p:nvPr/>
            </p:nvSpPr>
            <p:spPr>
              <a:xfrm rot="5400000">
                <a:off x="7086408" y="356351"/>
                <a:ext cx="363775" cy="7587152"/>
              </a:xfrm>
              <a:prstGeom prst="roundRect">
                <a:avLst/>
              </a:prstGeom>
              <a:solidFill>
                <a:srgbClr val="404040"/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kumimoji="1"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9" name="모서리가 둥근 직사각형 6">
                <a:extLst>
                  <a:ext uri="{FF2B5EF4-FFF2-40B4-BE49-F238E27FC236}">
                    <a16:creationId xmlns:a16="http://schemas.microsoft.com/office/drawing/2014/main" id="{E11193EA-3184-044E-B6F7-A6C37970C1AF}"/>
                  </a:ext>
                </a:extLst>
              </p:cNvPr>
              <p:cNvSpPr/>
              <p:nvPr/>
            </p:nvSpPr>
            <p:spPr>
              <a:xfrm>
                <a:off x="3289703" y="3284242"/>
                <a:ext cx="1036312" cy="666944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en-US" sz="1600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Decision tree</a:t>
                </a:r>
                <a:endParaRPr kumimoji="1" lang="ko-Kore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7D20A7E-0E4B-04B5-AF3B-0AE8D762D39A}"/>
                  </a:ext>
                </a:extLst>
              </p:cNvPr>
              <p:cNvSpPr/>
              <p:nvPr/>
            </p:nvSpPr>
            <p:spPr>
              <a:xfrm>
                <a:off x="4397858" y="2977652"/>
                <a:ext cx="1356649" cy="95276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 err="1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lstm</a:t>
                </a:r>
                <a:endParaRPr kumimoji="1" lang="ko-Kore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1" name="모서리가 둥근 직사각형 16">
                <a:extLst>
                  <a:ext uri="{FF2B5EF4-FFF2-40B4-BE49-F238E27FC236}">
                    <a16:creationId xmlns:a16="http://schemas.microsoft.com/office/drawing/2014/main" id="{BD5BF4B1-C558-4330-6C08-0C7CEA4E1293}"/>
                  </a:ext>
                </a:extLst>
              </p:cNvPr>
              <p:cNvSpPr/>
              <p:nvPr/>
            </p:nvSpPr>
            <p:spPr>
              <a:xfrm>
                <a:off x="3041209" y="2246739"/>
                <a:ext cx="1356649" cy="95276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GRU</a:t>
                </a:r>
                <a:endParaRPr kumimoji="1" lang="ko-Kore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12" name="모서리가 둥근 직사각형 17">
                <a:extLst>
                  <a:ext uri="{FF2B5EF4-FFF2-40B4-BE49-F238E27FC236}">
                    <a16:creationId xmlns:a16="http://schemas.microsoft.com/office/drawing/2014/main" id="{FFD2357A-8E9C-CE6E-C2D2-3744B2AABD7A}"/>
                  </a:ext>
                </a:extLst>
              </p:cNvPr>
              <p:cNvSpPr/>
              <p:nvPr/>
            </p:nvSpPr>
            <p:spPr>
              <a:xfrm>
                <a:off x="9624063" y="2889961"/>
                <a:ext cx="1356649" cy="95276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dirty="0" err="1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Kcbert</a:t>
                </a:r>
                <a:endParaRPr kumimoji="1" lang="ko-Kore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35C19908-175F-4777-62EB-98A4D2C7E06B}"/>
                </a:ext>
              </a:extLst>
            </p:cNvPr>
            <p:cNvSpPr txBox="1">
              <a:spLocks/>
            </p:cNvSpPr>
            <p:nvPr/>
          </p:nvSpPr>
          <p:spPr>
            <a:xfrm>
              <a:off x="5943202" y="5349259"/>
              <a:ext cx="2870617" cy="10521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최종 판정</a:t>
              </a:r>
              <a:r>
                <a:rPr kumimoji="1"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:</a:t>
              </a:r>
              <a:r>
                <a:rPr kumimoji="1"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kumimoji="1"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‘</a:t>
              </a:r>
              <a:r>
                <a:rPr kumimoji="1"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긍정</a:t>
              </a:r>
              <a:r>
                <a:rPr kumimoji="1" lang="en-US" altLang="ko-KR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’</a:t>
              </a:r>
              <a:endParaRPr kumimoji="1" lang="ko-KR" altLang="en-US" sz="2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EDEA06-31FB-D5D8-43F0-7D7616EF748D}"/>
              </a:ext>
            </a:extLst>
          </p:cNvPr>
          <p:cNvSpPr txBox="1"/>
          <p:nvPr/>
        </p:nvSpPr>
        <p:spPr>
          <a:xfrm>
            <a:off x="443062" y="1146688"/>
            <a:ext cx="58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Weighted</a:t>
            </a:r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 Process (‘</a:t>
            </a:r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댓글</a:t>
            </a:r>
            <a:r>
              <a:rPr kumimoji="1"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1’</a:t>
            </a:r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대해</a:t>
            </a:r>
            <a:r>
              <a:rPr kumimoji="1"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DAF8D9-0BB9-738C-EBDB-75978E9572FF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F419DB-4C8A-D4B2-CDFA-3FD18F45A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87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670042-AE35-46CA-7D0B-2D76D7556553}"/>
              </a:ext>
            </a:extLst>
          </p:cNvPr>
          <p:cNvSpPr txBox="1"/>
          <p:nvPr/>
        </p:nvSpPr>
        <p:spPr>
          <a:xfrm>
            <a:off x="533400" y="1251857"/>
            <a:ext cx="78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개별 댓글에 대한 예측 값을 담고 있는 데이터 불러온 뒤 합치기</a:t>
            </a:r>
            <a:endParaRPr lang="ko-KR" altLang="en-US" dirty="0"/>
          </a:p>
        </p:txBody>
      </p:sp>
      <p:pic>
        <p:nvPicPr>
          <p:cNvPr id="8" name="그림 7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E0C412AD-D1DB-4DDF-8FFE-955FCC00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9268"/>
            <a:ext cx="4865698" cy="18338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FDA4A5-D8B0-B5ED-5131-A818DC235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48784"/>
            <a:ext cx="11208071" cy="105218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3B62F47-34D9-905F-5530-F5A771DA9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1813151"/>
            <a:ext cx="7772400" cy="4116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A86491-CF05-D4F5-AC42-4C6BCD07EF6C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C172EC-09BF-4C0F-374F-85C9055B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57E001B-2EA3-85C3-FCA5-B567C50DC1B5}"/>
              </a:ext>
            </a:extLst>
          </p:cNvPr>
          <p:cNvSpPr txBox="1">
            <a:spLocks/>
          </p:cNvSpPr>
          <p:nvPr/>
        </p:nvSpPr>
        <p:spPr>
          <a:xfrm>
            <a:off x="266474" y="1705514"/>
            <a:ext cx="11249417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개별 모델의 정확도에 기반해 개별 모델이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행사할 지분 세팅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투표 결과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판정 결과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담아둘 배열과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지지율 저장할 변수 세팅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텍스트, 폰트, 화이트이(가) 표시된 사진&#10;&#10;자동 생성된 설명">
            <a:extLst>
              <a:ext uri="{FF2B5EF4-FFF2-40B4-BE49-F238E27FC236}">
                <a16:creationId xmlns:a16="http://schemas.microsoft.com/office/drawing/2014/main" id="{472BAF73-C9CC-AB79-4B9A-2952C207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572669"/>
            <a:ext cx="4394200" cy="2032000"/>
          </a:xfrm>
          <a:prstGeom prst="rect">
            <a:avLst/>
          </a:prstGeom>
        </p:spPr>
      </p:pic>
      <p:pic>
        <p:nvPicPr>
          <p:cNvPr id="5" name="그림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B55B2388-8E37-994B-D9E4-5207CCB9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300" y="3229504"/>
            <a:ext cx="3793490" cy="2718330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7A94914-C41F-9A35-21B1-5696E2FD450D}"/>
              </a:ext>
            </a:extLst>
          </p:cNvPr>
          <p:cNvSpPr txBox="1">
            <a:spLocks/>
          </p:cNvSpPr>
          <p:nvPr/>
        </p:nvSpPr>
        <p:spPr>
          <a:xfrm>
            <a:off x="320109" y="1136352"/>
            <a:ext cx="1975783" cy="10521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투표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7A726-B16F-1AC6-FEAB-F846DD90B519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06CA1B-8FEF-E6D5-ACF5-9E13E689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60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C073390-FEC3-BED8-D5DD-4C5B291DF43E}"/>
              </a:ext>
            </a:extLst>
          </p:cNvPr>
          <p:cNvSpPr txBox="1">
            <a:spLocks/>
          </p:cNvSpPr>
          <p:nvPr/>
        </p:nvSpPr>
        <p:spPr>
          <a:xfrm>
            <a:off x="471291" y="1772760"/>
            <a:ext cx="5910794" cy="528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댓글 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갯수만큼의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개별 모델에 중요도에 기반해 개별 댓글에 대한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값 합산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개표 단계에서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Positive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대한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Voting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Negative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많다면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“Winner=1(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긍정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판정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그 반대의 경우라면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“Winner=0(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부정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)”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판정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Winner(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최종판정결과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Outcome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배열에 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넣어줌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lnSpc>
                <a:spcPct val="100000"/>
              </a:lnSpc>
              <a:buFontTx/>
              <a:buChar char="-"/>
            </a:pP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pos, neg 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값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지지율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초기화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3218E92-5C39-CE77-DE14-0277C776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85" y="1093309"/>
            <a:ext cx="5161466" cy="5604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D5B66-1257-0144-0D15-78534467E28D}"/>
              </a:ext>
            </a:extLst>
          </p:cNvPr>
          <p:cNvSpPr txBox="1"/>
          <p:nvPr/>
        </p:nvSpPr>
        <p:spPr>
          <a:xfrm>
            <a:off x="471291" y="1195349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예측값</a:t>
            </a:r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통합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1C497-3F79-389B-71DA-C8A07280D7B1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BC1DD8-AE1A-4351-6EE9-C0BEC23D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3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93D1C60-9DB2-50DF-95BC-807937E943A9}"/>
              </a:ext>
            </a:extLst>
          </p:cNvPr>
          <p:cNvSpPr txBox="1">
            <a:spLocks/>
          </p:cNvSpPr>
          <p:nvPr/>
        </p:nvSpPr>
        <p:spPr>
          <a:xfrm>
            <a:off x="471291" y="1726991"/>
            <a:ext cx="11249417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투표가 모두 끝났다면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투표 결과를 합산한 배열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outcome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bucket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</a:t>
            </a:r>
            <a:r>
              <a:rPr kumimoji="1" lang="ko-KR" altLang="en-US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넣어줌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최종 결과를 엑셀 파일로 저장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C916834A-2D0E-6A89-5D59-7647B6D3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163" y="3423690"/>
            <a:ext cx="8463281" cy="1790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C8ED4-2D9A-3995-3DA0-8FD415DA12B2}"/>
              </a:ext>
            </a:extLst>
          </p:cNvPr>
          <p:cNvSpPr txBox="1"/>
          <p:nvPr/>
        </p:nvSpPr>
        <p:spPr>
          <a:xfrm>
            <a:off x="471291" y="1195349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투표 결과 합산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59180-B240-4A21-DB8F-329AE2127367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9F853-E74D-64C5-7884-FC08C63A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60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541619F-2BED-62FD-A55B-74E43746904B}"/>
              </a:ext>
            </a:extLst>
          </p:cNvPr>
          <p:cNvSpPr txBox="1">
            <a:spLocks/>
          </p:cNvSpPr>
          <p:nvPr/>
        </p:nvSpPr>
        <p:spPr>
          <a:xfrm>
            <a:off x="471291" y="1690467"/>
            <a:ext cx="11249417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결과와 실제 라벨을 비교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반복문을 통해 개별 댓글의 결과값을 비교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결과와 실제 라벨이 일치하는 경우의 수를 </a:t>
            </a: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true_match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변수에 저장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239FD92-4F9A-73E0-9AA1-2BF6BCEC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82" y="3181004"/>
            <a:ext cx="7742290" cy="3070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D9A35-4FE6-24C6-710E-759842E6F348}"/>
              </a:ext>
            </a:extLst>
          </p:cNvPr>
          <p:cNvSpPr txBox="1"/>
          <p:nvPr/>
        </p:nvSpPr>
        <p:spPr>
          <a:xfrm>
            <a:off x="471291" y="1195349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투표 결과 합산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6D9C4-AA74-B136-74A3-AE4943F0EE3A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EE4B6-D06C-C692-BB93-EEF256EF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674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E1CBF8F-F02A-7D91-E7C8-1BB5CF143B9E}"/>
              </a:ext>
            </a:extLst>
          </p:cNvPr>
          <p:cNvSpPr txBox="1">
            <a:spLocks/>
          </p:cNvSpPr>
          <p:nvPr/>
        </p:nvSpPr>
        <p:spPr>
          <a:xfrm>
            <a:off x="471291" y="1790061"/>
            <a:ext cx="11249417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true_match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결과와 실제 결과가 일치하는 경우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몇 번인지 확인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dataset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중 </a:t>
            </a:r>
            <a:r>
              <a:rPr kumimoji="1" lang="en-US" altLang="ko-KR" sz="20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true_match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얼마나 되는지 확인</a:t>
            </a:r>
            <a:endParaRPr kumimoji="1" lang="en-US" altLang="ko-KR" sz="2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모델의 정확도</a:t>
            </a:r>
            <a:r>
              <a:rPr kumimoji="1" lang="en-US" altLang="ko-KR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r>
              <a:rPr kumimoji="1" lang="ko-KR" altLang="en-US" sz="2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1" lang="en-US" altLang="ko-KR" sz="2000" u="sng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0.902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E8E5F-6E9A-37EC-7968-4DAEC5E1F6FE}"/>
              </a:ext>
            </a:extLst>
          </p:cNvPr>
          <p:cNvSpPr txBox="1"/>
          <p:nvPr/>
        </p:nvSpPr>
        <p:spPr>
          <a:xfrm>
            <a:off x="471291" y="1316036"/>
            <a:ext cx="443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앙상블로 증가한 정확도 확인</a:t>
            </a:r>
            <a:endParaRPr lang="ko-KR" altLang="en-US" sz="2400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8A80B4A-B0E8-0D0C-3E63-09C24CF1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29" y="3244376"/>
            <a:ext cx="5589767" cy="260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2FA94-DEDF-1277-711D-2E4CD76A2266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15991-F782-50CB-F8DB-3C0906C1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06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 배경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F49AA5-3EDC-9928-8D9D-5562271C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83721-3DF6-B089-E555-4E1EBDED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6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84A14A-62AA-4B83-45D1-E9267FCB7BA7}"/>
              </a:ext>
            </a:extLst>
          </p:cNvPr>
          <p:cNvSpPr txBox="1"/>
          <p:nvPr/>
        </p:nvSpPr>
        <p:spPr>
          <a:xfrm>
            <a:off x="471291" y="1316036"/>
            <a:ext cx="443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효과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3E40EEB-3E98-A072-B522-7FD596ADD711}"/>
              </a:ext>
            </a:extLst>
          </p:cNvPr>
          <p:cNvSpPr txBox="1">
            <a:spLocks/>
          </p:cNvSpPr>
          <p:nvPr/>
        </p:nvSpPr>
        <p:spPr>
          <a:xfrm>
            <a:off x="471291" y="1815631"/>
            <a:ext cx="11249417" cy="217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모델의 정확도는 </a:t>
            </a: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0.902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개별 모델 최대치인 </a:t>
            </a: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0.867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보다 </a:t>
            </a: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0.035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더 높음</a:t>
            </a: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개별 모델 대비 </a:t>
            </a: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3.5%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댓글을 더 정확이 </a:t>
            </a:r>
            <a:r>
              <a:rPr kumimoji="1" lang="en-US" altLang="ko-KR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Labelling</a:t>
            </a:r>
            <a:r>
              <a:rPr kumimoji="1" lang="ko-KR" altLang="en-US" sz="2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한다고 해석할 수 있음</a:t>
            </a:r>
            <a:endParaRPr kumimoji="1" lang="en-US" altLang="ko-KR" sz="22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594BDB4-A1E1-6979-B3AF-DDB593FE3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1911"/>
              </p:ext>
            </p:extLst>
          </p:nvPr>
        </p:nvGraphicFramePr>
        <p:xfrm>
          <a:off x="2098770" y="3417421"/>
          <a:ext cx="2757118" cy="337634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78559">
                  <a:extLst>
                    <a:ext uri="{9D8B030D-6E8A-4147-A177-3AD203B41FA5}">
                      <a16:colId xmlns:a16="http://schemas.microsoft.com/office/drawing/2014/main" val="3911334699"/>
                    </a:ext>
                  </a:extLst>
                </a:gridCol>
                <a:gridCol w="1378559">
                  <a:extLst>
                    <a:ext uri="{9D8B030D-6E8A-4147-A177-3AD203B41FA5}">
                      <a16:colId xmlns:a16="http://schemas.microsoft.com/office/drawing/2014/main" val="1900073916"/>
                    </a:ext>
                  </a:extLst>
                </a:gridCol>
              </a:tblGrid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102970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GRU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455112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lstm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0.867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409090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Kcbert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0.846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132639"/>
                  </a:ext>
                </a:extLst>
              </a:tr>
              <a:tr h="6752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TF-IDF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0.762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189732"/>
                  </a:ext>
                </a:extLst>
              </a:tr>
            </a:tbl>
          </a:graphicData>
        </a:graphic>
      </p:graphicFrame>
      <p:sp>
        <p:nvSpPr>
          <p:cNvPr id="8" name="모서리가 둥근 직사각형 3">
            <a:extLst>
              <a:ext uri="{FF2B5EF4-FFF2-40B4-BE49-F238E27FC236}">
                <a16:creationId xmlns:a16="http://schemas.microsoft.com/office/drawing/2014/main" id="{222D9CFB-9BB7-C3FF-5636-A5A5979C7CF0}"/>
              </a:ext>
            </a:extLst>
          </p:cNvPr>
          <p:cNvSpPr/>
          <p:nvPr/>
        </p:nvSpPr>
        <p:spPr>
          <a:xfrm>
            <a:off x="2098771" y="2778304"/>
            <a:ext cx="2757118" cy="5344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개별 모델 정확도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A2385D1-8077-7297-18DD-5120F9DE9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37"/>
          <a:stretch/>
        </p:blipFill>
        <p:spPr>
          <a:xfrm>
            <a:off x="5833969" y="3746208"/>
            <a:ext cx="5589767" cy="1359385"/>
          </a:xfrm>
          <a:prstGeom prst="rect">
            <a:avLst/>
          </a:prstGeom>
        </p:spPr>
      </p:pic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9782D9A9-84CA-B708-7F15-5A30290406FB}"/>
              </a:ext>
            </a:extLst>
          </p:cNvPr>
          <p:cNvSpPr/>
          <p:nvPr/>
        </p:nvSpPr>
        <p:spPr>
          <a:xfrm>
            <a:off x="7137991" y="2843633"/>
            <a:ext cx="2757118" cy="5344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 모델 정확도</a:t>
            </a:r>
            <a:endParaRPr kumimoji="1"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47DBC-7CBC-8DED-942C-8528F2E10933}"/>
              </a:ext>
            </a:extLst>
          </p:cNvPr>
          <p:cNvSpPr txBox="1"/>
          <p:nvPr/>
        </p:nvSpPr>
        <p:spPr>
          <a:xfrm>
            <a:off x="1085482" y="423743"/>
            <a:ext cx="471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앙상블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weighted voting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19C9DE-07AF-8CE1-DEE0-57EC8F38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57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F429D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Explainable AI</a:t>
            </a:r>
            <a:endParaRPr lang="ko-KR" altLang="en-US" sz="3200" b="1" dirty="0">
              <a:solidFill>
                <a:srgbClr val="0F429D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38269" y="923653"/>
            <a:ext cx="147829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7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56F4C-7D53-FE11-87AB-FE6D65E0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21378-6C71-908A-353D-F8FD735F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48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96086-6597-69EA-0FCB-C33E2DE7B743}"/>
              </a:ext>
            </a:extLst>
          </p:cNvPr>
          <p:cNvSpPr txBox="1"/>
          <p:nvPr/>
        </p:nvSpPr>
        <p:spPr>
          <a:xfrm>
            <a:off x="1077466" y="423743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Explainable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CF5CC-F9AE-2153-405B-798343179463}"/>
              </a:ext>
            </a:extLst>
          </p:cNvPr>
          <p:cNvSpPr txBox="1"/>
          <p:nvPr/>
        </p:nvSpPr>
        <p:spPr>
          <a:xfrm>
            <a:off x="792564" y="1164860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Decision Tree and lime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1D57FF-4EEB-C618-0372-9D13F25D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2" y="1690534"/>
            <a:ext cx="7888735" cy="12136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81447D-0485-0E86-CF07-50132DDE7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32" y="2879837"/>
            <a:ext cx="7888735" cy="31943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A61AF7-9B2F-E894-08D7-A17900A84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29" y="2090100"/>
            <a:ext cx="12060567" cy="3260153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D50EC7F-8D24-62E4-6EC1-CDCE2403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54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077466" y="423743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Explainable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15AABF-3E6F-DDE6-5C8B-E3C1E196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3" y="1631857"/>
            <a:ext cx="5696243" cy="35942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AAC714-8598-FD27-DB6E-10A8A3D03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46" y="1631858"/>
            <a:ext cx="5265511" cy="35942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F335CE-8962-CD99-D7BE-82D62CDF3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685" y="1631856"/>
            <a:ext cx="9664258" cy="3496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0BA18-2EE5-897D-1D56-9FD5D6B7989A}"/>
              </a:ext>
            </a:extLst>
          </p:cNvPr>
          <p:cNvSpPr txBox="1"/>
          <p:nvPr/>
        </p:nvSpPr>
        <p:spPr>
          <a:xfrm>
            <a:off x="792564" y="1164860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GRU and lime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397AE-D903-11E0-2F61-ED8ADB97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7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7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A63F43-9F96-E715-8DE4-BEDDB3CE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297" y="6597838"/>
            <a:ext cx="2238703" cy="259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D96086-6597-69EA-0FCB-C33E2DE7B743}"/>
              </a:ext>
            </a:extLst>
          </p:cNvPr>
          <p:cNvSpPr txBox="1"/>
          <p:nvPr/>
        </p:nvSpPr>
        <p:spPr>
          <a:xfrm>
            <a:off x="1077466" y="423743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Explainable AI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D5C51-0B9F-649C-1E2C-2010BBC50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3"/>
          <a:stretch/>
        </p:blipFill>
        <p:spPr>
          <a:xfrm>
            <a:off x="1496648" y="1621932"/>
            <a:ext cx="9468337" cy="45283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D347FE-F0E8-A1E5-C803-11DFEEDB2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085" y="2896457"/>
            <a:ext cx="2032104" cy="37530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5E1F7-4135-DC91-91E6-E44EF7F75A9C}"/>
              </a:ext>
            </a:extLst>
          </p:cNvPr>
          <p:cNvSpPr txBox="1"/>
          <p:nvPr/>
        </p:nvSpPr>
        <p:spPr>
          <a:xfrm>
            <a:off x="792564" y="1164860"/>
            <a:ext cx="609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LSTM and lime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73B6C-1B32-5542-E116-C3FF3A09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591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2985212" y="2644170"/>
            <a:ext cx="6221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감사합니다</a:t>
            </a:r>
            <a:r>
              <a:rPr lang="en-US" altLang="ko-KR" sz="96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!</a:t>
            </a:r>
            <a:endParaRPr lang="ko-KR" altLang="en-US" sz="9600" b="1" dirty="0">
              <a:solidFill>
                <a:schemeClr val="accent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4678D8-34AC-FC96-DDDA-4C46E1F8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A4BB19-FABA-7C32-7882-83E121CD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413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490244" y="415921"/>
            <a:ext cx="84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A4BB19-FABA-7C32-7882-83E121CD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833B2-EA96-E5D3-D7EE-B7AFBBB58EAF}"/>
              </a:ext>
            </a:extLst>
          </p:cNvPr>
          <p:cNvSpPr txBox="1"/>
          <p:nvPr/>
        </p:nvSpPr>
        <p:spPr>
          <a:xfrm>
            <a:off x="543550" y="1187731"/>
            <a:ext cx="573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small data: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긍정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부정 댓글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맞춘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만개 댓글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base data: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긍정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부정 댓글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1:1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 맞춘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16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만개 댓글</a:t>
            </a:r>
            <a:endParaRPr lang="en-US" altLang="ko-KR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large data: 22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만개 댓글 전체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17E33-6249-CC5D-9BC3-2A00C84E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66" y="6591293"/>
            <a:ext cx="4559534" cy="2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13099" y="423743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8FE028-E7FA-60DD-B0DF-2F88F00D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87" y="1300772"/>
            <a:ext cx="6251039" cy="41311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64DC3B-8388-F93C-599A-8C395246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807" y="1426072"/>
            <a:ext cx="9385296" cy="3865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FDF97B-E3AA-D5D7-A028-6A559C3B87DD}"/>
              </a:ext>
            </a:extLst>
          </p:cNvPr>
          <p:cNvSpPr txBox="1"/>
          <p:nvPr/>
        </p:nvSpPr>
        <p:spPr>
          <a:xfrm>
            <a:off x="2288797" y="5663210"/>
            <a:ext cx="380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댓글에서 나타나는 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태도를 정량화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AF544-D701-8ED2-AE6E-189BB16BD3FE}"/>
              </a:ext>
            </a:extLst>
          </p:cNvPr>
          <p:cNvSpPr txBox="1"/>
          <p:nvPr/>
        </p:nvSpPr>
        <p:spPr>
          <a:xfrm>
            <a:off x="6436642" y="5663210"/>
            <a:ext cx="380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심리학 연구 뿐만 아니라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장면에서 활용가능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7F77B6E2-E6F7-1022-CDB2-3D96522841D5}"/>
              </a:ext>
            </a:extLst>
          </p:cNvPr>
          <p:cNvSpPr/>
          <p:nvPr/>
        </p:nvSpPr>
        <p:spPr>
          <a:xfrm>
            <a:off x="5529670" y="5801710"/>
            <a:ext cx="1132660" cy="369332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630F66-2B77-906D-ECAE-E2FD4D678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291" y="6506905"/>
            <a:ext cx="3026429" cy="30816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2C8B1C-A1D8-7C23-37E9-C5ED322AB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데이터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F8DCC-AE50-316A-7B44-01770296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D0D926-C619-E630-26E4-3C97A9B2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256642" y="423743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데이터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9A394-CDF3-A2B8-E895-045CFB1CB318}"/>
              </a:ext>
            </a:extLst>
          </p:cNvPr>
          <p:cNvSpPr txBox="1"/>
          <p:nvPr/>
        </p:nvSpPr>
        <p:spPr>
          <a:xfrm>
            <a:off x="5027437" y="3429000"/>
            <a:ext cx="213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781680" y="3429000"/>
            <a:ext cx="213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CEFE1-D66E-BFA1-E6A4-A6C0586BEF43}"/>
              </a:ext>
            </a:extLst>
          </p:cNvPr>
          <p:cNvSpPr txBox="1"/>
          <p:nvPr/>
        </p:nvSpPr>
        <p:spPr>
          <a:xfrm>
            <a:off x="1079070" y="1216597"/>
            <a:ext cx="475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전체 댓글 중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만개 댓글만 뽑음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53172-9D16-A604-7CC9-38A36ED1E982}"/>
              </a:ext>
            </a:extLst>
          </p:cNvPr>
          <p:cNvSpPr txBox="1"/>
          <p:nvPr/>
        </p:nvSpPr>
        <p:spPr>
          <a:xfrm>
            <a:off x="1079069" y="1584934"/>
            <a:ext cx="687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수작업 및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영상과 무관한 내용의 댓글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정치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종교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필터링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2FEA07-4FDD-589E-4647-779F22FD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2" y="2211038"/>
            <a:ext cx="9250066" cy="38581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34E1EC-415F-F84D-BE1D-7B460FCBC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39" y="6534615"/>
            <a:ext cx="2229161" cy="28579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42831A-2FED-644B-E9F6-78630D98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4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A9A394-CDF3-A2B8-E895-045CFB1CB318}"/>
              </a:ext>
            </a:extLst>
          </p:cNvPr>
          <p:cNvSpPr txBox="1"/>
          <p:nvPr/>
        </p:nvSpPr>
        <p:spPr>
          <a:xfrm>
            <a:off x="5027437" y="3429000"/>
            <a:ext cx="213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49A57-EED4-48EF-FF29-738A38EFD0F9}"/>
              </a:ext>
            </a:extLst>
          </p:cNvPr>
          <p:cNvSpPr txBox="1"/>
          <p:nvPr/>
        </p:nvSpPr>
        <p:spPr>
          <a:xfrm>
            <a:off x="8781680" y="3429000"/>
            <a:ext cx="2137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내용을 입력하세요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5D26F-B480-595E-5399-E0D71BC9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77" y="2040298"/>
            <a:ext cx="4670013" cy="416672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02E78B-6D0B-22AD-AB58-58FC21C396E1}"/>
              </a:ext>
            </a:extLst>
          </p:cNvPr>
          <p:cNvGrpSpPr/>
          <p:nvPr/>
        </p:nvGrpSpPr>
        <p:grpSpPr>
          <a:xfrm>
            <a:off x="1779156" y="1075424"/>
            <a:ext cx="9209520" cy="751943"/>
            <a:chOff x="1059087" y="1408386"/>
            <a:chExt cx="9209520" cy="7519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2CEFE1-D66E-BFA1-E6A4-A6C0586BEF43}"/>
                </a:ext>
              </a:extLst>
            </p:cNvPr>
            <p:cNvSpPr txBox="1"/>
            <p:nvPr/>
          </p:nvSpPr>
          <p:spPr>
            <a:xfrm>
              <a:off x="1059087" y="1408386"/>
              <a:ext cx="4753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Pycaret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라이브러리를 이용해서 예측 모델 제작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B03EDC-3C86-59E1-2A42-E5A5782AE2B3}"/>
                </a:ext>
              </a:extLst>
            </p:cNvPr>
            <p:cNvSpPr txBox="1"/>
            <p:nvPr/>
          </p:nvSpPr>
          <p:spPr>
            <a:xfrm>
              <a:off x="1059087" y="1790997"/>
              <a:ext cx="9209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Vader_polarity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blob_polarity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gru_nsr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en-US" altLang="ko-KR" dirty="0" err="1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gru_nsmc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4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개의 점수 </a:t>
              </a:r>
              <a:r>
                <a:rPr lang="en-US" altLang="ko-KR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-&gt; </a:t>
              </a:r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실제 감성 라벨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59B5DEA-58AE-4C47-35F3-5323538B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802" y="2040298"/>
            <a:ext cx="3974003" cy="4152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4D0490-0133-ADE4-8004-4050AF6C0916}"/>
              </a:ext>
            </a:extLst>
          </p:cNvPr>
          <p:cNvSpPr txBox="1"/>
          <p:nvPr/>
        </p:nvSpPr>
        <p:spPr>
          <a:xfrm>
            <a:off x="1256642" y="423743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데이터 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B6931E-BA84-B020-50B1-CF9D03ABD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839" y="6534615"/>
            <a:ext cx="2229161" cy="28579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8EDC46-E6E3-5917-4D6C-3DAB93FB5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7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1E88F-253F-B58E-DC44-AC13020D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47" y="2064426"/>
            <a:ext cx="10199905" cy="3626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22DBC7-741E-3681-CCAA-3416E8386DD0}"/>
              </a:ext>
            </a:extLst>
          </p:cNvPr>
          <p:cNvSpPr txBox="1"/>
          <p:nvPr/>
        </p:nvSpPr>
        <p:spPr>
          <a:xfrm>
            <a:off x="996047" y="1149693"/>
            <a:ext cx="704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prediction_label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복사해서 </a:t>
            </a:r>
            <a:r>
              <a:rPr lang="en-US" altLang="ko-KR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real_label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열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A840D-B405-9AEE-743A-95A5451A44AF}"/>
              </a:ext>
            </a:extLst>
          </p:cNvPr>
          <p:cNvSpPr txBox="1"/>
          <p:nvPr/>
        </p:nvSpPr>
        <p:spPr>
          <a:xfrm>
            <a:off x="996046" y="1553920"/>
            <a:ext cx="704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수작업과 라벨과 반대되는 단어를 포함한 댓글 추출 및 라벨 교정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F80696-56C0-E15C-21C0-03A52BA51514}"/>
              </a:ext>
            </a:extLst>
          </p:cNvPr>
          <p:cNvGrpSpPr/>
          <p:nvPr/>
        </p:nvGrpSpPr>
        <p:grpSpPr>
          <a:xfrm>
            <a:off x="1520564" y="2857420"/>
            <a:ext cx="6709036" cy="1598966"/>
            <a:chOff x="1615157" y="2438980"/>
            <a:chExt cx="5372850" cy="114315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7276278-56BD-7247-176A-6F2F6BB68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5157" y="3086770"/>
              <a:ext cx="5372850" cy="49536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8D71494-1283-48CE-7533-C6C1FB26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5157" y="2438980"/>
              <a:ext cx="2172003" cy="647790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3344F3C-B185-0EFA-D282-5445F94E6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487" y="2064426"/>
            <a:ext cx="3705742" cy="3524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BA1DCE7-B5E3-323F-D488-868756FBFD1D}"/>
              </a:ext>
            </a:extLst>
          </p:cNvPr>
          <p:cNvSpPr txBox="1"/>
          <p:nvPr/>
        </p:nvSpPr>
        <p:spPr>
          <a:xfrm>
            <a:off x="1256642" y="423743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 데이터 제작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64A7FCF-1E4D-330A-87E1-5E25D16BD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839" y="6534615"/>
            <a:ext cx="2229161" cy="28579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68E8F8-B2D6-1D95-CBA4-3B86024D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의사결정나무 모델 제작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D381A-2E69-9390-7A04-C2A2984E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3" y="6563553"/>
            <a:ext cx="2216727" cy="29840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D1E420-E483-6EAE-774D-1D8C4490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928</Words>
  <Application>Microsoft Office PowerPoint</Application>
  <PresentationFormat>와이드스크린</PresentationFormat>
  <Paragraphs>245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Microsoft GothicNeo</vt:lpstr>
      <vt:lpstr>맑은 고딕</vt:lpstr>
      <vt:lpstr>Pretendard</vt:lpstr>
      <vt:lpstr>Arial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천흥우</cp:lastModifiedBy>
  <cp:revision>46</cp:revision>
  <dcterms:created xsi:type="dcterms:W3CDTF">2022-07-11T04:17:28Z</dcterms:created>
  <dcterms:modified xsi:type="dcterms:W3CDTF">2023-06-14T14:12:54Z</dcterms:modified>
</cp:coreProperties>
</file>